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73" r:id="rId4"/>
    <p:sldId id="258" r:id="rId5"/>
    <p:sldId id="261" r:id="rId6"/>
    <p:sldId id="284" r:id="rId7"/>
    <p:sldId id="262" r:id="rId8"/>
    <p:sldId id="274" r:id="rId9"/>
    <p:sldId id="264" r:id="rId10"/>
    <p:sldId id="266" r:id="rId11"/>
    <p:sldId id="267" r:id="rId12"/>
    <p:sldId id="272" r:id="rId13"/>
    <p:sldId id="285" r:id="rId14"/>
    <p:sldId id="286" r:id="rId15"/>
    <p:sldId id="281" r:id="rId16"/>
    <p:sldId id="282" r:id="rId17"/>
    <p:sldId id="277" r:id="rId18"/>
    <p:sldId id="287" r:id="rId19"/>
    <p:sldId id="288" r:id="rId20"/>
    <p:sldId id="278" r:id="rId21"/>
    <p:sldId id="268" r:id="rId22"/>
    <p:sldId id="271" r:id="rId23"/>
    <p:sldId id="270" r:id="rId24"/>
    <p:sldId id="275" r:id="rId25"/>
    <p:sldId id="276" r:id="rId26"/>
    <p:sldId id="289" r:id="rId27"/>
    <p:sldId id="292" r:id="rId28"/>
    <p:sldId id="291" r:id="rId29"/>
    <p:sldId id="293" r:id="rId30"/>
    <p:sldId id="283"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220" autoAdjust="0"/>
  </p:normalViewPr>
  <p:slideViewPr>
    <p:cSldViewPr snapToGrid="0">
      <p:cViewPr varScale="1">
        <p:scale>
          <a:sx n="28" d="100"/>
          <a:sy n="28" d="100"/>
        </p:scale>
        <p:origin x="10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16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lang="en-US" dirty="0"/>
              <a:t>Netscape was released under “Netscape Public License” which was similar to the GNU General Public License but allowed Netscape to continue to publish proprietary work containing the publicly released </a:t>
            </a:r>
            <a:r>
              <a:rPr lang="en-US"/>
              <a:t>code.</a:t>
            </a:r>
          </a:p>
          <a:p>
            <a:r>
              <a:t>Coining </a:t>
            </a:r>
            <a:r>
              <a:rPr dirty="0"/>
              <a:t>and protecting the term “open source” was a big deal for getting to the open source that we know of today. (Slide largely explains how term was coined, focusing on last quote might provide good opportunities for discussion). </a:t>
            </a:r>
          </a:p>
          <a:p>
            <a:r>
              <a:rPr dirty="0"/>
              <a:t>Discussion ideas:</a:t>
            </a:r>
          </a:p>
          <a:p>
            <a:pPr marL="220578" indent="-220578">
              <a:buSzPct val="100000"/>
              <a:buChar char="*"/>
            </a:pPr>
            <a:r>
              <a:rPr dirty="0"/>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rPr dirty="0"/>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ChromiumOS</a:t>
            </a:r>
            <a:r>
              <a:rPr lang="en-US" dirty="0"/>
              <a:t>" refers to an open-source project by Google based on the Linux kernel (3-clause BSD license). It includes its own rendering engine called "Blink," while "WebKit" is a separate rendering engine primarily used by Apple's Safari browser, which Chromium does not directly use; </a:t>
            </a:r>
          </a:p>
          <a:p>
            <a:r>
              <a:rPr lang="en-US" dirty="0"/>
              <a:t>Blink is a fork of WebKit (rendering engine)</a:t>
            </a:r>
          </a:p>
          <a:p>
            <a:r>
              <a:rPr lang="en-US" dirty="0"/>
              <a:t>WebKit started as a fork of the KHTML and KJS libraries from KDE (free software community).</a:t>
            </a:r>
            <a:br>
              <a:rPr lang="en-US" dirty="0"/>
            </a:br>
            <a:endParaRPr lang="en-US" dirty="0"/>
          </a:p>
        </p:txBody>
      </p:sp>
    </p:spTree>
    <p:extLst>
      <p:ext uri="{BB962C8B-B14F-4D97-AF65-F5344CB8AC3E}">
        <p14:creationId xmlns:p14="http://schemas.microsoft.com/office/powerpoint/2010/main" val="19242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This approach runs into interesting philosophical questions:</a:t>
            </a:r>
          </a:p>
          <a:p>
            <a:pPr marL="220578" indent="-220578">
              <a:buSzPct val="100000"/>
              <a:buChar char="*"/>
            </a:pPr>
            <a:r>
              <a:rPr dirty="0"/>
              <a:t>From the FSF perspective: it is immoral to contribute to </a:t>
            </a:r>
            <a:r>
              <a:rPr dirty="0" err="1"/>
              <a:t>mysql</a:t>
            </a:r>
            <a:r>
              <a:rPr dirty="0"/>
              <a:t>, because </a:t>
            </a:r>
            <a:r>
              <a:rPr dirty="0" err="1"/>
              <a:t>mysql</a:t>
            </a:r>
            <a:r>
              <a:rPr dirty="0"/>
              <a:t> will profit from your contribution</a:t>
            </a:r>
          </a:p>
          <a:p>
            <a:pPr marL="220578" indent="-220578">
              <a:buSzPct val="100000"/>
              <a:buChar char="*"/>
            </a:pPr>
            <a:r>
              <a:rPr dirty="0"/>
              <a:t>Is this the kind of democratic “bazar” that we started with, or is it just a facade of “real” open source?</a:t>
            </a:r>
          </a:p>
          <a:p>
            <a:br>
              <a:rPr dirty="0"/>
            </a:br>
            <a:r>
              <a:rPr dirty="0"/>
              <a:t>When Oracle bought MySQL (as part of buying Sun), the community fractured and created MariaDB, a fork of MySQL that is released under GPL (nothing in GPL to stop that from happening, it’s </a:t>
            </a:r>
            <a:r>
              <a:rPr dirty="0" err="1"/>
              <a:t>kinda</a:t>
            </a:r>
            <a:r>
              <a:rPr dirty="0"/>
              <a:t> the point of GPL)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en-US" dirty="0"/>
              <a:t>&lt;Read slide&gt;</a:t>
            </a:r>
          </a:p>
          <a:p>
            <a:r>
              <a:rPr lang="en-US" dirty="0"/>
              <a:t>Explore more options</a:t>
            </a:r>
            <a:endParaRPr dirty="0"/>
          </a:p>
        </p:txBody>
      </p:sp>
    </p:spTree>
    <p:extLst>
      <p:ext uri="{BB962C8B-B14F-4D97-AF65-F5344CB8AC3E}">
        <p14:creationId xmlns:p14="http://schemas.microsoft.com/office/powerpoint/2010/main" val="2303929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89954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An interesting and important outcome of this fracture was Stallman’s writings and creation of the free software foundation, which holds fast to these principles of software liberties..</a:t>
            </a:r>
          </a:p>
          <a:p>
            <a:br>
              <a:rPr dirty="0"/>
            </a:br>
            <a:r>
              <a:rPr dirty="0"/>
              <a:t>(read slide)</a:t>
            </a:r>
          </a:p>
          <a:p>
            <a:r>
              <a:rPr dirty="0"/>
              <a:t>Discuss: how is it possible to actually build a product and follow these freedoms? What is there to stop someone from taking your software, improving it, and selling it? (Next slide describes the “fix” for this with copyleft)</a:t>
            </a:r>
          </a:p>
          <a:p>
            <a:r>
              <a:rPr dirty="0"/>
              <a:t>Discuss: What kind of person is RMS for starting the freedoms with 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dirty="0"/>
              <a:t>Lots of interesting details about </a:t>
            </a:r>
            <a:r>
              <a:rPr dirty="0" err="1"/>
              <a:t>netscape’s</a:t>
            </a:r>
            <a:r>
              <a:rPr dirty="0"/>
              <a:t> decision and process here - </a:t>
            </a:r>
            <a:r>
              <a:rPr u="sng" dirty="0">
                <a:solidFill>
                  <a:srgbClr val="0000FF"/>
                </a:solidFill>
                <a:uFill>
                  <a:solidFill>
                    <a:srgbClr val="0000FF"/>
                  </a:solidFill>
                </a:uFill>
                <a:hlinkClick r:id="rId3"/>
              </a:rPr>
              <a:t>https://www.oreilly.com/openbook/opensources/book/netrev.html</a:t>
            </a:r>
            <a:r>
              <a:rPr dirty="0"/>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dirty="0"/>
          </a:p>
          <a:p>
            <a:r>
              <a:rPr dirty="0"/>
              <a:t>Netscape did not call this open source!!!! They released a public website with their source code (“open source” was not yet coined)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commons.wikimedia.org/wiki/User:Datavizz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creativecommons.org/share-your-work/cclicens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6</a:t>
            </a:r>
            <a:r>
              <a:rPr dirty="0"/>
              <a:t>: Open</a:t>
            </a:r>
            <a:r>
              <a:rPr lang="en-US" dirty="0"/>
              <a:t> </a:t>
            </a:r>
            <a:r>
              <a:rPr dirty="0"/>
              <a:t>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Adeel Bhutta</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6</a:t>
            </a:r>
            <a:r>
              <a:rPr dirty="0"/>
              <a:t> Released under the </a:t>
            </a:r>
            <a:r>
              <a:rPr dirty="0">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normAutofit/>
          </a:bodyPr>
          <a:lstStyle/>
          <a:p>
            <a:r>
              <a:rPr lang="en-US" sz="7200" dirty="0"/>
              <a:t>Netscape’s open-source gambit</a:t>
            </a:r>
            <a:endParaRPr sz="7200"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rPr dirty="0"/>
              <a:t>Netscape was dominant web browser early 90’s</a:t>
            </a:r>
          </a:p>
          <a:p>
            <a:pPr>
              <a:lnSpc>
                <a:spcPct val="100000"/>
              </a:lnSpc>
            </a:pPr>
            <a:r>
              <a:rPr dirty="0"/>
              <a:t>Business model: free for home and education use, companies pay</a:t>
            </a:r>
          </a:p>
          <a:p>
            <a:pPr>
              <a:lnSpc>
                <a:spcPct val="100000"/>
              </a:lnSpc>
            </a:pPr>
            <a:r>
              <a:rPr dirty="0"/>
              <a:t>Microsoft entered browser market with Internet Explorer, bundled with Windows95, soon overtakes Netscape in usage (free with Windows)</a:t>
            </a:r>
          </a:p>
          <a:p>
            <a:pPr>
              <a:lnSpc>
                <a:spcPct val="100000"/>
              </a:lnSpc>
            </a:pPr>
            <a:r>
              <a:rPr dirty="0"/>
              <a:t>January 1998: Netscape first company to open source code for proprietary product (Mozilla)</a:t>
            </a:r>
            <a:endParaRPr lang="en-US" dirty="0"/>
          </a:p>
          <a:p>
            <a:pPr lvl="1"/>
            <a:r>
              <a:rPr lang="en-US" dirty="0"/>
              <a:t>Netscape Public License</a:t>
            </a:r>
            <a:endParaRPr dirty="0"/>
          </a:p>
        </p:txBody>
      </p:sp>
      <p:sp>
        <p:nvSpPr>
          <p:cNvPr id="1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normAutofit/>
          </a:bodyPr>
          <a:lstStyle/>
          <a:p>
            <a:r>
              <a:rPr lang="en-US" sz="7200" dirty="0"/>
              <a:t>Netscape creates a new license and model</a:t>
            </a:r>
            <a:endParaRPr sz="7200"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solidFill>
                  <a:srgbClr val="FF0000"/>
                </a:solidFill>
              </a:rPr>
              <a:t>New licenses </a:t>
            </a:r>
            <a:r>
              <a:rPr lang="en-US" dirty="0"/>
              <a:t>follow, e.g. MIT, Apache, etc. </a:t>
            </a:r>
            <a:r>
              <a:rPr lang="en-US" i="1" dirty="0"/>
              <a:t>just like BSD, but without the advertising part</a:t>
            </a:r>
            <a:endParaRPr dirty="0"/>
          </a:p>
          <a:p>
            <a:pPr>
              <a:lnSpc>
                <a:spcPct val="100000"/>
              </a:lnSpc>
            </a:pPr>
            <a:r>
              <a:rPr lang="en-US" dirty="0"/>
              <a:t>Publisher Tim O’Reilly organizes a </a:t>
            </a:r>
            <a:r>
              <a:rPr lang="en-US" dirty="0">
                <a:solidFill>
                  <a:schemeClr val="accent1">
                    <a:lumOff val="-9999"/>
                  </a:schemeClr>
                </a:solidFill>
              </a:rPr>
              <a:t>Freeware Summit</a:t>
            </a:r>
            <a:r>
              <a:rPr lang="en-US" dirty="0"/>
              <a:t> later in 1998, soon rebranded as </a:t>
            </a:r>
            <a:r>
              <a:rPr lang="en-US" dirty="0">
                <a:solidFill>
                  <a:schemeClr val="accent1">
                    <a:lumOff val="-9999"/>
                  </a:schemeClr>
                </a:solidFill>
              </a:rPr>
              <a:t>Open Source Summit</a:t>
            </a:r>
          </a:p>
          <a:p>
            <a:pPr algn="r">
              <a:lnSpc>
                <a:spcPct val="100000"/>
              </a:lnSpc>
            </a:pPr>
            <a:endParaRPr lang="en-US" i="1" dirty="0">
              <a:solidFill>
                <a:schemeClr val="accent5">
                  <a:satOff val="-41871"/>
                  <a:lumOff val="-13058"/>
                </a:schemeClr>
              </a:solidFill>
            </a:endParaRP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7200" dirty="0"/>
              <a:t>Firefox lost battle, Open Source wins war</a:t>
            </a:r>
            <a:endParaRPr sz="72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lang="en-US" dirty="0"/>
              <a:t>Chrome’s core = Chromium OS</a:t>
            </a:r>
          </a:p>
          <a:p>
            <a:pPr lvl="2"/>
            <a:r>
              <a:rPr lang="en-US" dirty="0"/>
              <a:t>uses “Blink” rendering engine forked from WebKit</a:t>
            </a:r>
            <a:endParaRPr dirty="0"/>
          </a:p>
          <a:p>
            <a:pPr lvl="1"/>
            <a:r>
              <a:rPr lang="en-US" dirty="0"/>
              <a:t>Safari’s core = </a:t>
            </a:r>
            <a:r>
              <a:rPr lang="en-US" dirty="0" err="1"/>
              <a:t>Webkit</a:t>
            </a:r>
            <a:r>
              <a:rPr lang="en-US" dirty="0"/>
              <a:t> OSS</a:t>
            </a:r>
          </a:p>
          <a:p>
            <a:pPr lvl="2"/>
            <a:r>
              <a:rPr lang="en-US" dirty="0"/>
              <a:t>forked from KHTML and KJS </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pic>
        <p:nvPicPr>
          <p:cNvPr id="18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[By </a:t>
            </a:r>
            <a:r>
              <a:rPr>
                <a:hlinkClick r:id="rId4"/>
              </a:rPr>
              <a:t>Datavizzer</a:t>
            </a:r>
            <a:r>
              <a:t>, CC BY-SA 4.0]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normAutofit/>
          </a:bodyPr>
          <a:lstStyle/>
          <a:p>
            <a:r>
              <a:rPr lang="en-US" sz="7200"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normAutofit/>
          </a:bodyPr>
          <a:lstStyle/>
          <a:p>
            <a:r>
              <a:rPr lang="en-US" sz="7200"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normAutofit/>
          </a:bodyPr>
          <a:lstStyle/>
          <a:p>
            <a:r>
              <a:rPr lang="en-US" sz="7200" dirty="0"/>
              <a:t>Adopting OSS has risks</a:t>
            </a:r>
            <a:endParaRPr sz="7200" dirty="0"/>
          </a:p>
        </p:txBody>
      </p:sp>
      <p:sp>
        <p:nvSpPr>
          <p:cNvPr id="237" name="Slide Subtitle"/>
          <p:cNvSpPr txBox="1">
            <a:spLocks noGrp="1"/>
          </p:cNvSpPr>
          <p:nvPr>
            <p:ph type="body" idx="1"/>
          </p:nvPr>
        </p:nvSpPr>
        <p:spPr>
          <a:prstGeom prst="rect">
            <a:avLst/>
          </a:prstGeom>
        </p:spPr>
        <p:txBody>
          <a:bodyPr/>
          <a:lstStyle/>
          <a:p>
            <a:pPr marL="279400" lvl="1" indent="0">
              <a:buNone/>
            </a:pPr>
            <a:r>
              <a:rPr lang="en-US" dirty="0"/>
              <a:t>Are licenses compatible? </a:t>
            </a:r>
          </a:p>
          <a:p>
            <a:pPr lvl="1"/>
            <a:r>
              <a:rPr lang="en-US" dirty="0"/>
              <a:t>Including permissive-licensed software in copyleft-licensed software is generally compatible (copyleft takes precedence)</a:t>
            </a:r>
          </a:p>
          <a:p>
            <a:pPr>
              <a:lnSpc>
                <a:spcPct val="100000"/>
              </a:lnSpc>
            </a:pPr>
            <a:endParaRPr lang="en-US" dirty="0"/>
          </a:p>
          <a:p>
            <a:pPr>
              <a:lnSpc>
                <a:spcPct val="100000"/>
              </a:lnSpc>
            </a:pPr>
            <a:r>
              <a:rPr dirty="0"/>
              <a:t>A significant concern for licenses with copyleft:</a:t>
            </a:r>
            <a:r>
              <a:rPr lang="en-US" dirty="0"/>
              <a:t> </a:t>
            </a:r>
            <a:r>
              <a:rPr dirty="0"/>
              <a:t>Adopting libraries with copyleft clause generally means what you distribute must also have </a:t>
            </a:r>
            <a:r>
              <a:rPr dirty="0">
                <a:solidFill>
                  <a:srgbClr val="FF0000"/>
                </a:solidFill>
              </a:rPr>
              <a:t>same copyleft clause </a:t>
            </a:r>
            <a:r>
              <a:rPr dirty="0"/>
              <a:t>(and be open source)</a:t>
            </a:r>
          </a:p>
          <a:p>
            <a:pPr lvl="1"/>
            <a:r>
              <a:rPr dirty="0">
                <a:solidFill>
                  <a:srgbClr val="FF0000"/>
                </a:solidFill>
              </a:rPr>
              <a:t>Are you certain </a:t>
            </a:r>
            <a:r>
              <a:rPr dirty="0"/>
              <a:t>that the software truly is released under the license that is stated? Did all contributors agree to that license?</a:t>
            </a:r>
            <a:endParaRPr lang="en-US" dirty="0"/>
          </a:p>
          <a:p>
            <a:pPr lvl="1"/>
            <a:endParaRPr lang="en-US" dirty="0"/>
          </a:p>
          <a:p>
            <a:pPr marL="279400" lvl="1" indent="0">
              <a:buNone/>
            </a:pP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normAutofit/>
          </a:bodyPr>
          <a:lstStyle/>
          <a:p>
            <a:r>
              <a:rPr lang="en-US" sz="7200" dirty="0"/>
              <a:t>OSS Risks: </a:t>
            </a:r>
            <a:r>
              <a:rPr sz="7200"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normAutofit/>
          </a:bodyPr>
          <a:lstStyle/>
          <a:p>
            <a:r>
              <a:rPr sz="7200" dirty="0"/>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rPr dirty="0"/>
              <a:t>OS projects thrive when </a:t>
            </a:r>
            <a:r>
              <a:rPr i="1" dirty="0">
                <a:solidFill>
                  <a:schemeClr val="accent5">
                    <a:satOff val="-41871"/>
                    <a:lumOff val="-13058"/>
                  </a:schemeClr>
                </a:solidFill>
              </a:rPr>
              <a:t>community</a:t>
            </a:r>
            <a:r>
              <a:rPr dirty="0"/>
              <a:t> surrounding them contributes to push the project forward</a:t>
            </a:r>
          </a:p>
          <a:p>
            <a:pPr>
              <a:lnSpc>
                <a:spcPct val="100000"/>
              </a:lnSpc>
            </a:pPr>
            <a:r>
              <a:rPr dirty="0">
                <a:solidFill>
                  <a:schemeClr val="accent5">
                    <a:satOff val="-41871"/>
                    <a:lumOff val="-13058"/>
                  </a:schemeClr>
                </a:solidFill>
              </a:rPr>
              <a:t>Communities</a:t>
            </a:r>
            <a:r>
              <a:rPr dirty="0"/>
              <a:t> form around collective ownership (even if it’s only perceived)</a:t>
            </a:r>
          </a:p>
          <a:p>
            <a:pPr>
              <a:lnSpc>
                <a:spcPct val="100000"/>
              </a:lnSpc>
            </a:pPr>
            <a:r>
              <a:rPr dirty="0">
                <a:solidFill>
                  <a:schemeClr val="accent5">
                    <a:satOff val="-41871"/>
                    <a:lumOff val="-13058"/>
                  </a:schemeClr>
                </a:solidFill>
              </a:rPr>
              <a:t>Contributors</a:t>
            </a:r>
            <a:r>
              <a:rPr dirty="0"/>
              <a:t> bring more than code: also documentation, support, and outreach</a:t>
            </a:r>
          </a:p>
          <a:p>
            <a:pPr>
              <a:lnSpc>
                <a:spcPct val="100000"/>
              </a:lnSpc>
            </a:pPr>
            <a:r>
              <a:rPr dirty="0"/>
              <a:t>Community/ownership models:</a:t>
            </a:r>
          </a:p>
          <a:p>
            <a:pPr lvl="1"/>
            <a:r>
              <a:rPr dirty="0"/>
              <a:t>Corporate owner, community outreach/involvement (MySQL, MongoDB)</a:t>
            </a:r>
          </a:p>
          <a:p>
            <a:pPr lvl="1"/>
            <a:r>
              <a:rPr dirty="0"/>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normAutofit/>
          </a:bodyPr>
          <a:lstStyle/>
          <a:p>
            <a:r>
              <a:rPr lang="en-US" sz="7200"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a:t>
            </a:r>
            <a:r>
              <a:rPr lang="en-US" dirty="0">
                <a:solidFill>
                  <a:srgbClr val="FF0000"/>
                </a:solidFill>
              </a:rPr>
              <a:t>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a:t>
            </a:r>
            <a:r>
              <a:rPr lang="en-US" dirty="0">
                <a:solidFill>
                  <a:srgbClr val="FF0000"/>
                </a:solidFill>
              </a:rPr>
              <a:t>non-profit </a:t>
            </a:r>
            <a:r>
              <a:rPr lang="en-US" dirty="0"/>
              <a:t>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normAutofit/>
          </a:bodyPr>
          <a:lstStyle/>
          <a:p>
            <a:r>
              <a:rPr lang="en-US" sz="7200"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normAutofit/>
          </a:bodyPr>
          <a:lstStyle/>
          <a:p>
            <a:r>
              <a:rPr sz="7200" dirty="0"/>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normAutofit/>
          </a:bodyPr>
          <a:lstStyle/>
          <a:p>
            <a:r>
              <a:rPr sz="7200" dirty="0"/>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normAutofit/>
          </a:bodyPr>
          <a:lstStyle/>
          <a:p>
            <a:r>
              <a:rPr sz="7200" dirty="0"/>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normAutofit/>
          </a:bodyPr>
          <a:lstStyle/>
          <a:p>
            <a:r>
              <a:rPr lang="en-US" sz="7200" dirty="0"/>
              <a:t>Monetize OSS with dual licenses (?)</a:t>
            </a:r>
            <a:endParaRPr sz="7200"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endParaRPr lang="en-US" dirty="0"/>
          </a:p>
          <a:p>
            <a:pPr marL="685800" indent="-685800">
              <a:lnSpc>
                <a:spcPct val="100000"/>
              </a:lnSpc>
              <a:buFont typeface="Arial" panose="020B0604020202020204" pitchFamily="34" charset="0"/>
              <a:buChar char="•"/>
            </a:pPr>
            <a:r>
              <a:rPr lang="en-US" dirty="0"/>
              <a:t>MariaDB was forked from MySQL</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normAutofit/>
          </a:bodyPr>
          <a:lstStyle/>
          <a:p>
            <a:r>
              <a:rPr lang="en-US" sz="7200" dirty="0"/>
              <a:t>Monetize OSS by selling it as a SaaS (?)</a:t>
            </a:r>
            <a:endParaRPr sz="7200"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lang="en-US" dirty="0"/>
              <a:t>Amazon forked </a:t>
            </a:r>
            <a:r>
              <a:rPr lang="en-US" dirty="0" err="1"/>
              <a:t>GPL’ed</a:t>
            </a:r>
            <a:r>
              <a:rPr lang="en-US" dirty="0"/>
              <a:t> MongoDB</a:t>
            </a:r>
          </a:p>
          <a:p>
            <a:pPr lvl="1"/>
            <a:r>
              <a:rPr dirty="0"/>
              <a:t>MongoDB created a new copyleft license for providers </a:t>
            </a:r>
            <a:br>
              <a:rPr dirty="0"/>
            </a:br>
            <a:r>
              <a:rPr dirty="0"/>
              <a:t>operating MongoDB as a service</a:t>
            </a:r>
          </a:p>
        </p:txBody>
      </p:sp>
      <p:sp>
        <p:nvSpPr>
          <p:cNvPr id="2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normAutofit/>
          </a:bodyPr>
          <a:lstStyle/>
          <a:p>
            <a:r>
              <a:rPr lang="en-US" sz="7200"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lang="en-US" sz="7200" dirty="0"/>
              <a:t>Other Licenses</a:t>
            </a:r>
            <a:endParaRPr sz="7200" dirty="0"/>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 name="Text Placeholder 2">
            <a:extLst>
              <a:ext uri="{FF2B5EF4-FFF2-40B4-BE49-F238E27FC236}">
                <a16:creationId xmlns:a16="http://schemas.microsoft.com/office/drawing/2014/main" id="{85BCBFAB-8FA1-3F65-BAFC-9AD8898E2E8A}"/>
              </a:ext>
            </a:extLst>
          </p:cNvPr>
          <p:cNvSpPr>
            <a:spLocks noGrp="1"/>
          </p:cNvSpPr>
          <p:nvPr>
            <p:ph type="body" idx="1"/>
          </p:nvPr>
        </p:nvSpPr>
        <p:spPr/>
        <p:txBody>
          <a:bodyPr/>
          <a:lstStyle/>
          <a:p>
            <a:pPr marL="685800" indent="-685800">
              <a:buFont typeface="Arial" panose="020B0604020202020204" pitchFamily="34" charset="0"/>
              <a:buChar char="•"/>
            </a:pPr>
            <a:r>
              <a:rPr lang="en-US" dirty="0"/>
              <a:t>CC Licenses allow both copy-left and permissive</a:t>
            </a:r>
          </a:p>
        </p:txBody>
      </p:sp>
      <p:pic>
        <p:nvPicPr>
          <p:cNvPr id="5" name="Picture 4" descr="A chart with different colored ticks&#10;&#10;Description automatically generated with medium confidence">
            <a:extLst>
              <a:ext uri="{FF2B5EF4-FFF2-40B4-BE49-F238E27FC236}">
                <a16:creationId xmlns:a16="http://schemas.microsoft.com/office/drawing/2014/main" id="{7AC6E6F3-BAAA-FF92-12C5-65B513FC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739" y="3114332"/>
            <a:ext cx="18851856" cy="9455723"/>
          </a:xfrm>
          <a:prstGeom prst="rect">
            <a:avLst/>
          </a:prstGeom>
        </p:spPr>
      </p:pic>
      <p:sp>
        <p:nvSpPr>
          <p:cNvPr id="4" name="TextBox 3">
            <a:extLst>
              <a:ext uri="{FF2B5EF4-FFF2-40B4-BE49-F238E27FC236}">
                <a16:creationId xmlns:a16="http://schemas.microsoft.com/office/drawing/2014/main" id="{7A65E23B-98D6-842E-B353-60AF57A087F7}"/>
              </a:ext>
            </a:extLst>
          </p:cNvPr>
          <p:cNvSpPr txBox="1"/>
          <p:nvPr/>
        </p:nvSpPr>
        <p:spPr>
          <a:xfrm>
            <a:off x="11830307" y="794146"/>
            <a:ext cx="1223356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hlinkClick r:id="rId4"/>
              </a:rPr>
              <a:t>https://creativecommons.org/share-your-work/cclicenses/</a:t>
            </a:r>
            <a:r>
              <a:rPr lang="en-US" sz="3200" dirty="0"/>
              <a:t> </a:t>
            </a:r>
          </a:p>
        </p:txBody>
      </p:sp>
    </p:spTree>
    <p:extLst>
      <p:ext uri="{BB962C8B-B14F-4D97-AF65-F5344CB8AC3E}">
        <p14:creationId xmlns:p14="http://schemas.microsoft.com/office/powerpoint/2010/main" val="41259008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8587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OSS and </a:t>
            </a:r>
            <a:r>
              <a:rPr lang="en-US" sz="7200" dirty="0" err="1"/>
              <a:t>JSLint</a:t>
            </a:r>
            <a:r>
              <a:rPr lang="en-US" sz="7200" dirty="0"/>
              <a:t> </a:t>
            </a:r>
            <a:r>
              <a:rPr lang="en-US" sz="7200" dirty="0">
                <a:sym typeface="Wingdings" panose="05000000000000000000" pitchFamily="2" charset="2"/>
              </a:rPr>
              <a:t> </a:t>
            </a:r>
            <a:r>
              <a:rPr lang="en-US" sz="7200" dirty="0" err="1">
                <a:sym typeface="Wingdings" panose="05000000000000000000" pitchFamily="2" charset="2"/>
              </a:rPr>
              <a:t>ESLint</a:t>
            </a:r>
            <a:endParaRPr lang="en-US" sz="7200" dirty="0"/>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a:xfrm>
            <a:off x="523181" y="1886743"/>
            <a:ext cx="23392404" cy="11035111"/>
          </a:xfrm>
        </p:spPr>
        <p:txBody>
          <a:bodyPr/>
          <a:lstStyle/>
          <a:p>
            <a:pPr marL="685800" indent="-685800">
              <a:buFont typeface="Arial" panose="020B0604020202020204" pitchFamily="34" charset="0"/>
              <a:buChar char="•"/>
            </a:pPr>
            <a:r>
              <a:rPr lang="en-US" dirty="0" err="1"/>
              <a:t>JSLint</a:t>
            </a:r>
            <a:r>
              <a:rPr lang="en-US" dirty="0"/>
              <a:t> was written by Douglas Crockford for checking if JavaScript source code complies with coding rules (2002)</a:t>
            </a:r>
          </a:p>
          <a:p>
            <a:pPr marL="1574800" lvl="1" indent="-685800">
              <a:buFont typeface="Arial" panose="020B0604020202020204" pitchFamily="34" charset="0"/>
              <a:buChar char="•"/>
            </a:pPr>
            <a:r>
              <a:rPr lang="en-US" dirty="0"/>
              <a:t>Original License: MIT with modification</a:t>
            </a:r>
          </a:p>
          <a:p>
            <a:pPr marL="1574800" lvl="1" indent="-685800">
              <a:buFont typeface="Arial" panose="020B0604020202020204" pitchFamily="34" charset="0"/>
              <a:buChar char="•"/>
            </a:pPr>
            <a:r>
              <a:rPr lang="en-US" dirty="0"/>
              <a:t>Changed to FSF / OSI approved “</a:t>
            </a:r>
            <a:r>
              <a:rPr lang="en-US" dirty="0" err="1"/>
              <a:t>Unlicense</a:t>
            </a:r>
            <a:r>
              <a:rPr lang="en-US" dirty="0"/>
              <a:t>” license (public domain) – 2021</a:t>
            </a:r>
          </a:p>
          <a:p>
            <a:pPr marL="685800" indent="-685800">
              <a:buFont typeface="Arial" panose="020B0604020202020204" pitchFamily="34" charset="0"/>
              <a:buChar char="•"/>
            </a:pPr>
            <a:r>
              <a:rPr lang="en-US" dirty="0"/>
              <a:t>Anton Kovalyov forked it to create </a:t>
            </a:r>
            <a:r>
              <a:rPr lang="en-US" dirty="0" err="1"/>
              <a:t>JSHint</a:t>
            </a:r>
            <a:r>
              <a:rPr lang="en-US" dirty="0"/>
              <a:t> (2011)</a:t>
            </a:r>
          </a:p>
          <a:p>
            <a:pPr marL="685800" indent="-685800">
              <a:buFont typeface="Arial" panose="020B0604020202020204" pitchFamily="34" charset="0"/>
              <a:buChar char="•"/>
            </a:pPr>
            <a:r>
              <a:rPr lang="en-US" dirty="0"/>
              <a:t>Nicholas C. Zakas created </a:t>
            </a:r>
            <a:r>
              <a:rPr lang="en-US" dirty="0" err="1"/>
              <a:t>ESLint</a:t>
            </a:r>
            <a:r>
              <a:rPr lang="en-US" dirty="0"/>
              <a:t> (2013), where all rules are configurable, and additional rules can be defined or loaded at run-time (Zakas worked on </a:t>
            </a:r>
            <a:r>
              <a:rPr lang="en-US" dirty="0" err="1"/>
              <a:t>JSHint</a:t>
            </a:r>
            <a:r>
              <a:rPr lang="en-US" dirty="0"/>
              <a:t> project)</a:t>
            </a:r>
          </a:p>
          <a:p>
            <a:pPr marL="685800" indent="-685800">
              <a:buFont typeface="Arial" panose="020B0604020202020204" pitchFamily="34" charset="0"/>
              <a:buChar char="•"/>
            </a:pPr>
            <a:r>
              <a:rPr lang="en-US" dirty="0"/>
              <a:t>Palantir developed </a:t>
            </a:r>
            <a:r>
              <a:rPr lang="en-US" dirty="0" err="1"/>
              <a:t>TSLint</a:t>
            </a:r>
            <a:r>
              <a:rPr lang="en-US" dirty="0"/>
              <a:t> (2013) which was later deprecated</a:t>
            </a:r>
          </a:p>
          <a:p>
            <a:pPr marL="685800" indent="-685800">
              <a:buFont typeface="Arial" panose="020B0604020202020204" pitchFamily="34" charset="0"/>
              <a:buChar char="•"/>
            </a:pPr>
            <a:r>
              <a:rPr lang="en-US" dirty="0"/>
              <a:t>Marat Dulin created JSCS (2014). In 2016, the JSCS Team joined the </a:t>
            </a:r>
            <a:r>
              <a:rPr lang="en-US" dirty="0" err="1"/>
              <a:t>ESLint</a:t>
            </a:r>
            <a:r>
              <a:rPr lang="en-US" dirty="0"/>
              <a:t> project and has since discontinued maintenance of the JSCS tool.</a:t>
            </a:r>
          </a:p>
          <a:p>
            <a:pPr marL="685800" indent="-685800">
              <a:buFont typeface="Arial" panose="020B0604020202020204" pitchFamily="34" charset="0"/>
              <a:buChar char="•"/>
            </a:pPr>
            <a:r>
              <a:rPr lang="en-US" dirty="0"/>
              <a:t>OSS development methodology lives on …</a:t>
            </a:r>
          </a:p>
        </p:txBody>
      </p:sp>
    </p:spTree>
    <p:extLst>
      <p:ext uri="{BB962C8B-B14F-4D97-AF65-F5344CB8AC3E}">
        <p14:creationId xmlns:p14="http://schemas.microsoft.com/office/powerpoint/2010/main" val="41446079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normAutofit/>
          </a:bodyPr>
          <a:lstStyle/>
          <a:p>
            <a:r>
              <a:rPr lang="en-US" sz="7200" dirty="0"/>
              <a:t>Background: l</a:t>
            </a:r>
            <a:r>
              <a:rPr sz="7200"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normAutofit/>
          </a:bodyPr>
          <a:lstStyle/>
          <a:p>
            <a:r>
              <a:rPr sz="7200"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normAutofit/>
          </a:bodyPr>
          <a:lstStyle/>
          <a:p>
            <a:r>
              <a:rPr lang="en-US" sz="7200" dirty="0"/>
              <a:t>Early open source: UNIX to BSD</a:t>
            </a:r>
            <a:endParaRPr sz="7200"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The BSD License is </a:t>
            </a:r>
            <a:r>
              <a:rPr lang="en-US" sz="7200" i="1" dirty="0"/>
              <a:t>Permissive</a:t>
            </a:r>
            <a:endParaRPr sz="7200"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 (in source, doc, ads)</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UNIX to GNU’s Not Unix</a:t>
            </a:r>
            <a:endParaRPr sz="7200" dirty="0"/>
          </a:p>
        </p:txBody>
      </p:sp>
      <p:sp>
        <p:nvSpPr>
          <p:cNvPr id="92" name="Slide Subtitle"/>
          <p:cNvSpPr txBox="1">
            <a:spLocks noGrp="1"/>
          </p:cNvSpPr>
          <p:nvPr>
            <p:ph type="body" idx="1"/>
          </p:nvPr>
        </p:nvSpPr>
        <p:spPr>
          <a:xfrm>
            <a:off x="671464" y="1886743"/>
            <a:ext cx="16670625"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a:t>
            </a:r>
            <a:r>
              <a:rPr lang="en-US" dirty="0"/>
              <a:t>Richard Stallman announces </a:t>
            </a:r>
            <a:r>
              <a:rPr dirty="0"/>
              <a:t>“Starting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normAutofit/>
          </a:bodyPr>
          <a:lstStyle/>
          <a:p>
            <a:pPr lvl="1" defTabSz="1828800">
              <a:lnSpc>
                <a:spcPct val="90000"/>
              </a:lnSpc>
              <a:defRPr sz="8400" b="0" spc="0">
                <a:solidFill>
                  <a:srgbClr val="0070C0"/>
                </a:solidFill>
                <a:latin typeface="Verdana"/>
                <a:ea typeface="Verdana"/>
                <a:cs typeface="Verdana"/>
                <a:sym typeface="Verdana"/>
              </a:defRPr>
            </a:pPr>
            <a:r>
              <a:rPr sz="7200" dirty="0"/>
              <a:t>Free software as a Philosophy</a:t>
            </a:r>
          </a:p>
        </p:txBody>
      </p:sp>
      <p:sp>
        <p:nvSpPr>
          <p:cNvPr id="102" name="“Free as in Speech, not as in beer”"/>
          <p:cNvSpPr txBox="1">
            <a:spLocks noGrp="1"/>
          </p:cNvSpPr>
          <p:nvPr>
            <p:ph type="body" idx="1"/>
          </p:nvPr>
        </p:nvSpPr>
        <p:spPr>
          <a:xfrm>
            <a:off x="671465" y="1886743"/>
            <a:ext cx="22036136"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a:t>
            </a:r>
            <a:r>
              <a:rPr b="1" dirty="0"/>
              <a:t>Free Software Foundation </a:t>
            </a:r>
            <a:r>
              <a:rPr dirty="0"/>
              <a:t>— free as in liberties</a:t>
            </a:r>
            <a:r>
              <a:rPr lang="en-US" dirty="0"/>
              <a:t> (</a:t>
            </a:r>
            <a:r>
              <a:rPr lang="en-US" b="1" dirty="0"/>
              <a:t>GPL</a:t>
            </a:r>
            <a:r>
              <a:rPr lang="en-US" dirty="0"/>
              <a:t>)</a:t>
            </a:r>
            <a:endParaRPr dirty="0"/>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sz="7200" dirty="0"/>
              <a:t>Copyleft v. permissive</a:t>
            </a:r>
          </a:p>
        </p:txBody>
      </p:sp>
      <p:sp>
        <p:nvSpPr>
          <p:cNvPr id="193" name="Slide Subtitle"/>
          <p:cNvSpPr txBox="1">
            <a:spLocks noGrp="1"/>
          </p:cNvSpPr>
          <p:nvPr>
            <p:ph type="body" idx="1"/>
          </p:nvPr>
        </p:nvSpPr>
        <p:spPr>
          <a:prstGeom prst="rect">
            <a:avLst/>
          </a:prstGeom>
        </p:spPr>
        <p:txBody>
          <a:bodyPr>
            <a:normAutofit/>
          </a:bodyPr>
          <a:lstStyle/>
          <a:p>
            <a:pPr>
              <a:lnSpc>
                <a:spcPct val="100000"/>
              </a:lnSpc>
            </a:pPr>
            <a:r>
              <a:rPr lang="en-US" i="1" dirty="0">
                <a:solidFill>
                  <a:schemeClr val="accent5">
                    <a:satOff val="-41871"/>
                    <a:lumOff val="-13058"/>
                  </a:schemeClr>
                </a:solidFill>
              </a:rPr>
              <a:t>Freeware Licenses </a:t>
            </a:r>
            <a:r>
              <a:rPr lang="en-US" dirty="0"/>
              <a:t>“Do whatever you want with this software, but don’t blame me if it doesn’t work” usually fall into two categories:</a:t>
            </a:r>
            <a:endParaRPr lang="en-US" i="1" dirty="0">
              <a:solidFill>
                <a:schemeClr val="accent5">
                  <a:satOff val="-41871"/>
                  <a:lumOff val="-13058"/>
                </a:schemeClr>
              </a:solidFill>
            </a:endParaRPr>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Permissive licenses</a:t>
            </a:r>
            <a:r>
              <a:rPr lang="en-US" dirty="0"/>
              <a:t> (BSD, MIT, Apache) </a:t>
            </a:r>
            <a:r>
              <a:rPr dirty="0"/>
              <a:t>encourage adoption by permitting </a:t>
            </a:r>
            <a:r>
              <a:rPr lang="en-US" i="1" dirty="0">
                <a:solidFill>
                  <a:schemeClr val="accent5">
                    <a:satOff val="-41871"/>
                    <a:lumOff val="-13058"/>
                  </a:schemeClr>
                </a:solidFill>
              </a:rPr>
              <a:t>combining</a:t>
            </a:r>
            <a:r>
              <a:rPr lang="en-US" dirty="0"/>
              <a:t> OSS with my product, releasing my product under a different license (perhaps not even OS)</a:t>
            </a:r>
            <a:endParaRPr dirty="0"/>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Copy Left Licenses </a:t>
            </a:r>
            <a:r>
              <a:rPr lang="en-US" dirty="0"/>
              <a:t>(GPL, MPL) </a:t>
            </a:r>
            <a:r>
              <a:rPr dirty="0"/>
              <a:t>“protects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lang="en-US" dirty="0"/>
              <a:t>Philosophy: </a:t>
            </a:r>
            <a:r>
              <a:rPr lang="en-US"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normAutofit/>
          </a:bodyPr>
          <a:lstStyle/>
          <a:p>
            <a:r>
              <a:rPr sz="7200" dirty="0"/>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4322</TotalTime>
  <Words>4268</Words>
  <Application>Microsoft Office PowerPoint</Application>
  <PresentationFormat>Custom</PresentationFormat>
  <Paragraphs>302</Paragraphs>
  <Slides>30</Slides>
  <Notes>24</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 Neue</vt:lpstr>
      <vt:lpstr>Verdana</vt:lpstr>
      <vt:lpstr>Wingdings</vt:lpstr>
      <vt:lpstr>21_BasicWhite</vt:lpstr>
      <vt:lpstr>CS 4530 Fundamentals of Software Engineering  Module 16: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Copyleft v. permissive</vt:lpstr>
      <vt:lpstr>GNU/Linux (1991-Today)</vt:lpstr>
      <vt:lpstr>Netscape’s open-source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Licenses</vt:lpstr>
      <vt:lpstr>Other philosophies are expressed in some licenses</vt:lpstr>
      <vt:lpstr>OSS and JSLint  ESLint</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Bhutta, Adeel</cp:lastModifiedBy>
  <cp:revision>82</cp:revision>
  <dcterms:modified xsi:type="dcterms:W3CDTF">2026-05-22T14:45:36Z</dcterms:modified>
</cp:coreProperties>
</file>